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56" r:id="rId3"/>
    <p:sldId id="258" r:id="rId4"/>
    <p:sldId id="259" r:id="rId5"/>
    <p:sldId id="260" r:id="rId6"/>
    <p:sldId id="262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7CFAA-3C8C-4722-9DB4-7445272C6C7B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168F0-BDDA-4FB7-987B-1E573A618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0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A1FDE5-C4B2-43A5-B01F-386580034780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92F2F1-2DF9-4742-BB41-3D0275524B60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FA3CD4B-4288-4B08-A935-533EE2C5436B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sz="1200">
              <a:latin typeface="+mn-lt"/>
            </a:endParaRPr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99C8BA-4872-4743-BFFE-3F27E9892BFD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91A60F-569E-46E2-BE2C-65445F95EEE7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sz="1200">
              <a:latin typeface="+mn-lt"/>
            </a:endParaRPr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9DF048-48AB-4D7A-96B3-DF2DEDDEE1FD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953CACC-3E7F-474C-8F78-511A89FC4835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sz="1200">
              <a:latin typeface="+mn-lt"/>
            </a:endParaRP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1839-7508-421F-A848-288EDF6CC086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CA46-F0C1-44C9-81D3-1A11595D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1839-7508-421F-A848-288EDF6CC086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CA46-F0C1-44C9-81D3-1A11595D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61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1839-7508-421F-A848-288EDF6CC086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CA46-F0C1-44C9-81D3-1A11595D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33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1839-7508-421F-A848-288EDF6CC086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CA46-F0C1-44C9-81D3-1A11595D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99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1839-7508-421F-A848-288EDF6CC086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CA46-F0C1-44C9-81D3-1A11595D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60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1839-7508-421F-A848-288EDF6CC086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CA46-F0C1-44C9-81D3-1A11595D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77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1839-7508-421F-A848-288EDF6CC086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CA46-F0C1-44C9-81D3-1A11595D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2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1839-7508-421F-A848-288EDF6CC086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CA46-F0C1-44C9-81D3-1A11595D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7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1839-7508-421F-A848-288EDF6CC086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CA46-F0C1-44C9-81D3-1A11595D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721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1839-7508-421F-A848-288EDF6CC086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CA46-F0C1-44C9-81D3-1A11595D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1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1839-7508-421F-A848-288EDF6CC086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CA46-F0C1-44C9-81D3-1A11595D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69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91839-7508-421F-A848-288EDF6CC086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2CA46-F0C1-44C9-81D3-1A11595DC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6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80942" y="2438400"/>
            <a:ext cx="40960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i="1" err="1" smtClean="0"/>
              <a:t>Tiết</a:t>
            </a:r>
            <a:r>
              <a:rPr lang="en-US" sz="5400" b="1" i="1" smtClean="0"/>
              <a:t> </a:t>
            </a:r>
            <a:r>
              <a:rPr lang="en-US" sz="5400" b="1" i="1" smtClean="0"/>
              <a:t>27</a:t>
            </a:r>
            <a:r>
              <a:rPr lang="en-US" sz="5400" b="1" i="1" smtClean="0"/>
              <a:t>. </a:t>
            </a:r>
            <a:r>
              <a:rPr lang="en-US" sz="5400" b="1" i="1" err="1" smtClean="0"/>
              <a:t>Bài</a:t>
            </a:r>
            <a:r>
              <a:rPr lang="en-US" sz="5400" b="1" i="1" smtClean="0"/>
              <a:t> </a:t>
            </a:r>
            <a:r>
              <a:rPr lang="en-US" sz="5400" b="1" i="1" smtClean="0"/>
              <a:t>5:</a:t>
            </a:r>
            <a:endParaRPr lang="en-US" sz="5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440808" y="3588603"/>
            <a:ext cx="63715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smtClean="0">
                <a:solidFill>
                  <a:srgbClr val="FF0000"/>
                </a:solidFill>
              </a:rPr>
              <a:t> </a:t>
            </a:r>
            <a:r>
              <a:rPr lang="en-US" sz="4800" b="1" smtClean="0">
                <a:solidFill>
                  <a:srgbClr val="FF0000"/>
                </a:solidFill>
              </a:rPr>
              <a:t>PHÂN TÍCH MỘT SỐ RA </a:t>
            </a:r>
          </a:p>
          <a:p>
            <a:r>
              <a:rPr lang="en-US" sz="4800" b="1" smtClean="0">
                <a:solidFill>
                  <a:srgbClr val="FF0000"/>
                </a:solidFill>
              </a:rPr>
              <a:t>THỪA SỐ NGUYÊN TỐ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0229" y="1447800"/>
            <a:ext cx="540000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smtClean="0"/>
              <a:t>Trường THCS Bồ Đề</a:t>
            </a:r>
            <a:endParaRPr lang="en-US" sz="5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646212" y="5486400"/>
            <a:ext cx="55833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/>
              <a:t>GV thực hiện: Nguyễn Hoài Anh</a:t>
            </a:r>
            <a:endParaRPr lang="en-US" sz="3200" b="1"/>
          </a:p>
        </p:txBody>
      </p:sp>
    </p:spTree>
    <p:extLst>
      <p:ext uri="{BB962C8B-B14F-4D97-AF65-F5344CB8AC3E}">
        <p14:creationId xmlns:p14="http://schemas.microsoft.com/office/powerpoint/2010/main" val="241187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229600" cy="990600"/>
          </a:xfrm>
        </p:spPr>
        <p:txBody>
          <a:bodyPr/>
          <a:lstStyle/>
          <a:p>
            <a:pPr algn="l" eaLnBrk="1" hangingPunct="1"/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Bài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tập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3: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H·y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ghÐp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c¸c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sè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cét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víi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c¸c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tÝch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ë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cét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B ®Ó ®­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îc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kÕt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qu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¶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ph©n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tÝch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c¸c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sè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sau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ra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thõa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sè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nguyªn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.VnTime" pitchFamily="34" charset="0"/>
              </a:rPr>
              <a:t>tè</a:t>
            </a:r>
            <a:r>
              <a:rPr lang="en-US" sz="2800" dirty="0" smtClean="0">
                <a:solidFill>
                  <a:schemeClr val="tx1"/>
                </a:solidFill>
                <a:latin typeface=".VnTime" pitchFamily="34" charset="0"/>
              </a:rPr>
              <a:t>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763000" cy="4876800"/>
          </a:xfrm>
          <a:ln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latin typeface="Times New Roman" pitchFamily="18" charset="0"/>
              </a:rPr>
              <a:t>             Cột A                                     Cột B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4572000" y="1824038"/>
            <a:ext cx="0" cy="510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28600" y="2362200"/>
            <a:ext cx="876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1371600" y="2590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a) 30 = </a:t>
            </a:r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5715000" y="25146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2.3.5</a:t>
            </a:r>
          </a:p>
        </p:txBody>
      </p:sp>
      <p:sp>
        <p:nvSpPr>
          <p:cNvPr id="16392" name="Text Box 9"/>
          <p:cNvSpPr txBox="1">
            <a:spLocks noChangeArrowheads="1"/>
          </p:cNvSpPr>
          <p:nvPr/>
        </p:nvSpPr>
        <p:spPr bwMode="auto">
          <a:xfrm>
            <a:off x="5715000" y="30480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3.4.25</a:t>
            </a:r>
          </a:p>
        </p:txBody>
      </p:sp>
      <p:sp>
        <p:nvSpPr>
          <p:cNvPr id="16393" name="Text Box 10"/>
          <p:cNvSpPr txBox="1">
            <a:spLocks noChangeArrowheads="1"/>
          </p:cNvSpPr>
          <p:nvPr/>
        </p:nvSpPr>
        <p:spPr bwMode="auto">
          <a:xfrm>
            <a:off x="5257800" y="3581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3) </a:t>
            </a:r>
          </a:p>
        </p:txBody>
      </p:sp>
      <p:sp>
        <p:nvSpPr>
          <p:cNvPr id="16394" name="Text Box 11"/>
          <p:cNvSpPr txBox="1">
            <a:spLocks noChangeArrowheads="1"/>
          </p:cNvSpPr>
          <p:nvPr/>
        </p:nvSpPr>
        <p:spPr bwMode="auto">
          <a:xfrm>
            <a:off x="5257800" y="4038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4)</a:t>
            </a:r>
          </a:p>
        </p:txBody>
      </p:sp>
      <p:sp>
        <p:nvSpPr>
          <p:cNvPr id="16395" name="Text Box 12"/>
          <p:cNvSpPr txBox="1">
            <a:spLocks noChangeArrowheads="1"/>
          </p:cNvSpPr>
          <p:nvPr/>
        </p:nvSpPr>
        <p:spPr bwMode="auto">
          <a:xfrm>
            <a:off x="5257800" y="2514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1)</a:t>
            </a:r>
          </a:p>
        </p:txBody>
      </p:sp>
      <p:sp>
        <p:nvSpPr>
          <p:cNvPr id="16396" name="Text Box 13"/>
          <p:cNvSpPr txBox="1">
            <a:spLocks noChangeArrowheads="1"/>
          </p:cNvSpPr>
          <p:nvPr/>
        </p:nvSpPr>
        <p:spPr bwMode="auto">
          <a:xfrm>
            <a:off x="5257800" y="3048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2)</a:t>
            </a:r>
          </a:p>
        </p:txBody>
      </p:sp>
      <p:sp>
        <p:nvSpPr>
          <p:cNvPr id="16397" name="Text Box 14"/>
          <p:cNvSpPr txBox="1">
            <a:spLocks noChangeArrowheads="1"/>
          </p:cNvSpPr>
          <p:nvPr/>
        </p:nvSpPr>
        <p:spPr bwMode="auto">
          <a:xfrm>
            <a:off x="5257800" y="5943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8)</a:t>
            </a:r>
          </a:p>
        </p:txBody>
      </p:sp>
      <p:sp>
        <p:nvSpPr>
          <p:cNvPr id="16398" name="Text Box 15"/>
          <p:cNvSpPr txBox="1">
            <a:spLocks noChangeArrowheads="1"/>
          </p:cNvSpPr>
          <p:nvPr/>
        </p:nvSpPr>
        <p:spPr bwMode="auto">
          <a:xfrm>
            <a:off x="5257800" y="4495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5)</a:t>
            </a:r>
          </a:p>
        </p:txBody>
      </p:sp>
      <p:sp>
        <p:nvSpPr>
          <p:cNvPr id="16399" name="Text Box 16"/>
          <p:cNvSpPr txBox="1">
            <a:spLocks noChangeArrowheads="1"/>
          </p:cNvSpPr>
          <p:nvPr/>
        </p:nvSpPr>
        <p:spPr bwMode="auto">
          <a:xfrm>
            <a:off x="5257800" y="5029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6)</a:t>
            </a:r>
          </a:p>
        </p:txBody>
      </p:sp>
      <p:sp>
        <p:nvSpPr>
          <p:cNvPr id="16400" name="Text Box 17"/>
          <p:cNvSpPr txBox="1">
            <a:spLocks noChangeArrowheads="1"/>
          </p:cNvSpPr>
          <p:nvPr/>
        </p:nvSpPr>
        <p:spPr bwMode="auto">
          <a:xfrm>
            <a:off x="5257800" y="5486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7)</a:t>
            </a:r>
          </a:p>
        </p:txBody>
      </p:sp>
      <p:sp>
        <p:nvSpPr>
          <p:cNvPr id="16401" name="Text Box 18"/>
          <p:cNvSpPr txBox="1">
            <a:spLocks noChangeArrowheads="1"/>
          </p:cNvSpPr>
          <p:nvPr/>
        </p:nvSpPr>
        <p:spPr bwMode="auto">
          <a:xfrm>
            <a:off x="1371600" y="4114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d) 108 = </a:t>
            </a:r>
          </a:p>
        </p:txBody>
      </p:sp>
      <p:sp>
        <p:nvSpPr>
          <p:cNvPr id="16402" name="Text Box 19"/>
          <p:cNvSpPr txBox="1">
            <a:spLocks noChangeArrowheads="1"/>
          </p:cNvSpPr>
          <p:nvPr/>
        </p:nvSpPr>
        <p:spPr bwMode="auto">
          <a:xfrm>
            <a:off x="1371600" y="45720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e) 280 = </a:t>
            </a:r>
          </a:p>
        </p:txBody>
      </p:sp>
      <p:sp>
        <p:nvSpPr>
          <p:cNvPr id="16403" name="Text Box 20"/>
          <p:cNvSpPr txBox="1">
            <a:spLocks noChangeArrowheads="1"/>
          </p:cNvSpPr>
          <p:nvPr/>
        </p:nvSpPr>
        <p:spPr bwMode="auto">
          <a:xfrm>
            <a:off x="1371600" y="36576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c) 60 = </a:t>
            </a:r>
          </a:p>
        </p:txBody>
      </p:sp>
      <p:sp>
        <p:nvSpPr>
          <p:cNvPr id="16404" name="Text Box 21"/>
          <p:cNvSpPr txBox="1">
            <a:spLocks noChangeArrowheads="1"/>
          </p:cNvSpPr>
          <p:nvPr/>
        </p:nvSpPr>
        <p:spPr bwMode="auto">
          <a:xfrm>
            <a:off x="1371600" y="31242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b) 300 = </a:t>
            </a:r>
          </a:p>
        </p:txBody>
      </p:sp>
      <p:sp>
        <p:nvSpPr>
          <p:cNvPr id="16405" name="Text Box 22"/>
          <p:cNvSpPr txBox="1">
            <a:spLocks noChangeArrowheads="1"/>
          </p:cNvSpPr>
          <p:nvPr/>
        </p:nvSpPr>
        <p:spPr bwMode="auto">
          <a:xfrm>
            <a:off x="5715000" y="44958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2</a:t>
            </a:r>
            <a:r>
              <a:rPr lang="en-US" sz="2400" baseline="30000"/>
              <a:t>3</a:t>
            </a:r>
            <a:r>
              <a:rPr lang="en-US" sz="2400"/>
              <a:t>.5.7</a:t>
            </a:r>
          </a:p>
        </p:txBody>
      </p:sp>
      <p:sp>
        <p:nvSpPr>
          <p:cNvPr id="16406" name="Text Box 23"/>
          <p:cNvSpPr txBox="1">
            <a:spLocks noChangeArrowheads="1"/>
          </p:cNvSpPr>
          <p:nvPr/>
        </p:nvSpPr>
        <p:spPr bwMode="auto">
          <a:xfrm>
            <a:off x="5715000" y="50292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2</a:t>
            </a:r>
            <a:r>
              <a:rPr lang="en-US" sz="2400" baseline="30000"/>
              <a:t>2</a:t>
            </a:r>
            <a:r>
              <a:rPr lang="en-US" sz="2400"/>
              <a:t>.3</a:t>
            </a:r>
            <a:r>
              <a:rPr lang="en-US" sz="2400" baseline="30000"/>
              <a:t>3</a:t>
            </a:r>
            <a:endParaRPr lang="en-US" sz="2400"/>
          </a:p>
        </p:txBody>
      </p:sp>
      <p:sp>
        <p:nvSpPr>
          <p:cNvPr id="16407" name="Text Box 24"/>
          <p:cNvSpPr txBox="1">
            <a:spLocks noChangeArrowheads="1"/>
          </p:cNvSpPr>
          <p:nvPr/>
        </p:nvSpPr>
        <p:spPr bwMode="auto">
          <a:xfrm>
            <a:off x="5715000" y="54864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3.2.18</a:t>
            </a:r>
          </a:p>
        </p:txBody>
      </p:sp>
      <p:sp>
        <p:nvSpPr>
          <p:cNvPr id="16408" name="Text Box 25"/>
          <p:cNvSpPr txBox="1">
            <a:spLocks noChangeArrowheads="1"/>
          </p:cNvSpPr>
          <p:nvPr/>
        </p:nvSpPr>
        <p:spPr bwMode="auto">
          <a:xfrm>
            <a:off x="5791200" y="59436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2</a:t>
            </a:r>
            <a:r>
              <a:rPr lang="en-US" sz="2400" baseline="30000"/>
              <a:t>2</a:t>
            </a:r>
            <a:r>
              <a:rPr lang="en-US" sz="2400"/>
              <a:t>.3.5</a:t>
            </a:r>
          </a:p>
        </p:txBody>
      </p:sp>
      <p:sp>
        <p:nvSpPr>
          <p:cNvPr id="16409" name="Text Box 26"/>
          <p:cNvSpPr txBox="1">
            <a:spLocks noChangeArrowheads="1"/>
          </p:cNvSpPr>
          <p:nvPr/>
        </p:nvSpPr>
        <p:spPr bwMode="auto">
          <a:xfrm>
            <a:off x="5715000" y="40386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4.25</a:t>
            </a:r>
          </a:p>
        </p:txBody>
      </p:sp>
      <p:sp>
        <p:nvSpPr>
          <p:cNvPr id="16410" name="Text Box 27"/>
          <p:cNvSpPr txBox="1">
            <a:spLocks noChangeArrowheads="1"/>
          </p:cNvSpPr>
          <p:nvPr/>
        </p:nvSpPr>
        <p:spPr bwMode="auto">
          <a:xfrm>
            <a:off x="5715000" y="35814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/>
              <a:t>2</a:t>
            </a:r>
            <a:r>
              <a:rPr lang="en-US" sz="2400" baseline="30000"/>
              <a:t>2</a:t>
            </a:r>
            <a:r>
              <a:rPr lang="en-US" sz="2400"/>
              <a:t>.3.5</a:t>
            </a:r>
            <a:r>
              <a:rPr lang="en-US" sz="2400" baseline="30000"/>
              <a:t>2</a:t>
            </a:r>
            <a:endParaRPr lang="en-US" sz="2400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2819400" y="2819400"/>
            <a:ext cx="24384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>
            <a:off x="2743200" y="3352800"/>
            <a:ext cx="25908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2590800" y="3886200"/>
            <a:ext cx="2743200" cy="22860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2743200" y="4343400"/>
            <a:ext cx="2590800" cy="9144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 flipV="1">
            <a:off x="2590800" y="4724400"/>
            <a:ext cx="2743200" cy="762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7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9" grpId="0" animBg="1"/>
      <p:bldP spid="15390" grpId="0" animBg="1"/>
      <p:bldP spid="15392" grpId="0" animBg="1"/>
      <p:bldP spid="15393" grpId="0" animBg="1"/>
      <p:bldP spid="1539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3831" y="-27384"/>
            <a:ext cx="54964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HOẠT ĐỘNG KHỞI ĐỘNG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908720"/>
            <a:ext cx="899451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 smtClean="0"/>
              <a:t>? </a:t>
            </a:r>
            <a:r>
              <a:rPr lang="en-US" sz="3800" dirty="0" err="1" smtClean="0"/>
              <a:t>Viết</a:t>
            </a:r>
            <a:r>
              <a:rPr lang="en-US" sz="3800" dirty="0" smtClean="0"/>
              <a:t> </a:t>
            </a:r>
            <a:r>
              <a:rPr lang="en-US" sz="3800" dirty="0" err="1" smtClean="0"/>
              <a:t>số</a:t>
            </a:r>
            <a:r>
              <a:rPr lang="en-US" sz="3800" dirty="0" smtClean="0"/>
              <a:t> 20 </a:t>
            </a:r>
            <a:r>
              <a:rPr lang="en-US" sz="3800" dirty="0" err="1" smtClean="0"/>
              <a:t>thành</a:t>
            </a:r>
            <a:r>
              <a:rPr lang="en-US" sz="3800" dirty="0" smtClean="0"/>
              <a:t> </a:t>
            </a:r>
            <a:r>
              <a:rPr lang="en-US" sz="3800" dirty="0" err="1" smtClean="0"/>
              <a:t>tích</a:t>
            </a:r>
            <a:r>
              <a:rPr lang="en-US" sz="3800" dirty="0" smtClean="0"/>
              <a:t> </a:t>
            </a:r>
            <a:r>
              <a:rPr lang="en-US" sz="3800" dirty="0" err="1" smtClean="0"/>
              <a:t>của</a:t>
            </a:r>
            <a:r>
              <a:rPr lang="en-US" sz="3800" dirty="0" smtClean="0"/>
              <a:t> </a:t>
            </a:r>
            <a:r>
              <a:rPr lang="en-US" sz="3800" dirty="0" err="1" smtClean="0"/>
              <a:t>các</a:t>
            </a:r>
            <a:r>
              <a:rPr lang="en-US" sz="3800" dirty="0" smtClean="0"/>
              <a:t> </a:t>
            </a:r>
            <a:r>
              <a:rPr lang="en-US" sz="3800" dirty="0" err="1" smtClean="0"/>
              <a:t>số</a:t>
            </a:r>
            <a:r>
              <a:rPr lang="en-US" sz="3800" dirty="0" smtClean="0"/>
              <a:t> </a:t>
            </a:r>
            <a:r>
              <a:rPr lang="en-US" sz="3800" dirty="0" err="1" smtClean="0"/>
              <a:t>khác</a:t>
            </a:r>
            <a:r>
              <a:rPr lang="en-US" sz="3800" dirty="0" smtClean="0"/>
              <a:t> </a:t>
            </a:r>
            <a:r>
              <a:rPr lang="en-US" sz="3800" dirty="0" err="1" smtClean="0"/>
              <a:t>nhau</a:t>
            </a:r>
            <a:r>
              <a:rPr lang="en-US" sz="3800" dirty="0" smtClean="0"/>
              <a:t>:</a:t>
            </a:r>
            <a:endParaRPr lang="en-US" sz="3800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1556792"/>
            <a:ext cx="511415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 smtClean="0"/>
              <a:t>(</a:t>
            </a:r>
            <a:r>
              <a:rPr lang="en-US" sz="3800" dirty="0" err="1" smtClean="0"/>
              <a:t>Hoạt</a:t>
            </a:r>
            <a:r>
              <a:rPr lang="en-US" sz="3800" dirty="0" smtClean="0"/>
              <a:t> </a:t>
            </a:r>
            <a:r>
              <a:rPr lang="en-US" sz="3800" dirty="0" err="1" smtClean="0"/>
              <a:t>động</a:t>
            </a:r>
            <a:r>
              <a:rPr lang="en-US" sz="3800" dirty="0" smtClean="0"/>
              <a:t> </a:t>
            </a:r>
            <a:r>
              <a:rPr lang="en-US" sz="3800" dirty="0" err="1" smtClean="0"/>
              <a:t>nhóm</a:t>
            </a:r>
            <a:r>
              <a:rPr lang="en-US" sz="3800" dirty="0" smtClean="0"/>
              <a:t> 2phút)</a:t>
            </a:r>
            <a:endParaRPr lang="en-US" sz="3800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2420888"/>
            <a:ext cx="189507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 smtClean="0">
                <a:solidFill>
                  <a:srgbClr val="FF0000"/>
                </a:solidFill>
              </a:rPr>
              <a:t>20= 20.1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60" y="3039924"/>
            <a:ext cx="164820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 smtClean="0">
                <a:solidFill>
                  <a:srgbClr val="FF0000"/>
                </a:solidFill>
              </a:rPr>
              <a:t>20= 4.5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3568" y="3687996"/>
            <a:ext cx="189507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 smtClean="0">
                <a:solidFill>
                  <a:srgbClr val="FF0000"/>
                </a:solidFill>
              </a:rPr>
              <a:t>20= 2.10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3568" y="4365104"/>
            <a:ext cx="201850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dirty="0" smtClean="0">
                <a:solidFill>
                  <a:srgbClr val="FF0000"/>
                </a:solidFill>
              </a:rPr>
              <a:t>20= 2.2.5</a:t>
            </a:r>
          </a:p>
        </p:txBody>
      </p:sp>
      <p:sp>
        <p:nvSpPr>
          <p:cNvPr id="12" name="Oval 11"/>
          <p:cNvSpPr/>
          <p:nvPr/>
        </p:nvSpPr>
        <p:spPr>
          <a:xfrm>
            <a:off x="611560" y="4293096"/>
            <a:ext cx="2269045" cy="86409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915816" y="4703658"/>
            <a:ext cx="99619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51920" y="4365104"/>
            <a:ext cx="486825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i="1" dirty="0" err="1" smtClean="0"/>
              <a:t>Phân</a:t>
            </a:r>
            <a:r>
              <a:rPr lang="en-US" sz="3800" i="1" dirty="0" smtClean="0"/>
              <a:t> </a:t>
            </a:r>
            <a:r>
              <a:rPr lang="en-US" sz="3800" i="1" dirty="0" err="1" smtClean="0"/>
              <a:t>tích</a:t>
            </a:r>
            <a:r>
              <a:rPr lang="en-US" sz="3800" i="1" dirty="0" smtClean="0"/>
              <a:t> 20 </a:t>
            </a:r>
            <a:r>
              <a:rPr lang="en-US" sz="3800" i="1" dirty="0" err="1" smtClean="0"/>
              <a:t>ra</a:t>
            </a:r>
            <a:r>
              <a:rPr lang="en-US" sz="3800" i="1" dirty="0" smtClean="0"/>
              <a:t> </a:t>
            </a:r>
            <a:r>
              <a:rPr lang="en-US" sz="3800" i="1" dirty="0" err="1" smtClean="0"/>
              <a:t>thừa</a:t>
            </a:r>
            <a:r>
              <a:rPr lang="en-US" sz="3800" i="1" dirty="0" smtClean="0"/>
              <a:t> </a:t>
            </a:r>
            <a:r>
              <a:rPr lang="en-US" sz="3800" i="1" dirty="0" err="1" smtClean="0"/>
              <a:t>số</a:t>
            </a:r>
            <a:r>
              <a:rPr lang="en-US" sz="3800" i="1" dirty="0" smtClean="0"/>
              <a:t> </a:t>
            </a:r>
          </a:p>
          <a:p>
            <a:r>
              <a:rPr lang="en-US" sz="3800" i="1" dirty="0" err="1" smtClean="0"/>
              <a:t>nguyên</a:t>
            </a:r>
            <a:r>
              <a:rPr lang="en-US" sz="3800" i="1" dirty="0" smtClean="0"/>
              <a:t> </a:t>
            </a:r>
            <a:r>
              <a:rPr lang="en-US" sz="3800" i="1" dirty="0" err="1" smtClean="0"/>
              <a:t>tố</a:t>
            </a:r>
            <a:endParaRPr lang="en-US" sz="3800" i="1" dirty="0"/>
          </a:p>
        </p:txBody>
      </p:sp>
    </p:spTree>
    <p:extLst>
      <p:ext uri="{BB962C8B-B14F-4D97-AF65-F5344CB8AC3E}">
        <p14:creationId xmlns:p14="http://schemas.microsoft.com/office/powerpoint/2010/main" val="224657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1"/>
          <p:cNvSpPr>
            <a:spLocks noChangeArrowheads="1"/>
          </p:cNvSpPr>
          <p:nvPr/>
        </p:nvSpPr>
        <p:spPr bwMode="auto">
          <a:xfrm>
            <a:off x="533400" y="762000"/>
            <a:ext cx="8610600" cy="502920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rgbClr val="FF3300"/>
                </a:solidFill>
                <a:latin typeface="Times New Roman" pitchFamily="18" charset="0"/>
              </a:rPr>
              <a:t>Có thể viết số 34 thành tích của </a:t>
            </a:r>
          </a:p>
          <a:p>
            <a:pPr algn="ctr"/>
            <a:r>
              <a:rPr lang="en-US" sz="4000">
                <a:solidFill>
                  <a:srgbClr val="FF3300"/>
                </a:solidFill>
                <a:latin typeface="Times New Roman" pitchFamily="18" charset="0"/>
              </a:rPr>
              <a:t>các số nguyên tố không?</a:t>
            </a:r>
          </a:p>
        </p:txBody>
      </p:sp>
    </p:spTree>
    <p:extLst>
      <p:ext uri="{BB962C8B-B14F-4D97-AF65-F5344CB8AC3E}">
        <p14:creationId xmlns:p14="http://schemas.microsoft.com/office/powerpoint/2010/main" val="240566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2250" y="2805113"/>
            <a:ext cx="2711450" cy="2681287"/>
            <a:chOff x="140" y="528"/>
            <a:chExt cx="1708" cy="1689"/>
          </a:xfrm>
        </p:grpSpPr>
        <p:sp>
          <p:nvSpPr>
            <p:cNvPr id="7217" name="Text Box 3"/>
            <p:cNvSpPr txBox="1">
              <a:spLocks noChangeArrowheads="1"/>
            </p:cNvSpPr>
            <p:nvPr/>
          </p:nvSpPr>
          <p:spPr bwMode="auto">
            <a:xfrm>
              <a:off x="720" y="528"/>
              <a:ext cx="3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/>
                <a:t>300</a:t>
              </a:r>
            </a:p>
          </p:txBody>
        </p:sp>
        <p:sp>
          <p:nvSpPr>
            <p:cNvPr id="7218" name="Line 4"/>
            <p:cNvSpPr>
              <a:spLocks noChangeShapeType="1"/>
            </p:cNvSpPr>
            <p:nvPr/>
          </p:nvSpPr>
          <p:spPr bwMode="auto">
            <a:xfrm flipH="1">
              <a:off x="624" y="720"/>
              <a:ext cx="240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9" name="Line 5"/>
            <p:cNvSpPr>
              <a:spLocks noChangeShapeType="1"/>
            </p:cNvSpPr>
            <p:nvPr/>
          </p:nvSpPr>
          <p:spPr bwMode="auto">
            <a:xfrm>
              <a:off x="912" y="723"/>
              <a:ext cx="240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0" name="Text Box 6"/>
            <p:cNvSpPr txBox="1">
              <a:spLocks noChangeArrowheads="1"/>
            </p:cNvSpPr>
            <p:nvPr/>
          </p:nvSpPr>
          <p:spPr bwMode="auto">
            <a:xfrm>
              <a:off x="432" y="100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/>
                <a:t>6</a:t>
              </a:r>
            </a:p>
          </p:txBody>
        </p:sp>
        <p:sp>
          <p:nvSpPr>
            <p:cNvPr id="7221" name="Text Box 7"/>
            <p:cNvSpPr txBox="1">
              <a:spLocks noChangeArrowheads="1"/>
            </p:cNvSpPr>
            <p:nvPr/>
          </p:nvSpPr>
          <p:spPr bwMode="auto">
            <a:xfrm>
              <a:off x="1104" y="1008"/>
              <a:ext cx="2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/>
                <a:t>50</a:t>
              </a:r>
            </a:p>
          </p:txBody>
        </p:sp>
        <p:sp>
          <p:nvSpPr>
            <p:cNvPr id="7222" name="Line 8"/>
            <p:cNvSpPr>
              <a:spLocks noChangeShapeType="1"/>
            </p:cNvSpPr>
            <p:nvPr/>
          </p:nvSpPr>
          <p:spPr bwMode="auto">
            <a:xfrm flipH="1">
              <a:off x="246" y="1191"/>
              <a:ext cx="240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3" name="Line 9"/>
            <p:cNvSpPr>
              <a:spLocks noChangeShapeType="1"/>
            </p:cNvSpPr>
            <p:nvPr/>
          </p:nvSpPr>
          <p:spPr bwMode="auto">
            <a:xfrm>
              <a:off x="528" y="1200"/>
              <a:ext cx="255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4" name="Line 10"/>
            <p:cNvSpPr>
              <a:spLocks noChangeShapeType="1"/>
            </p:cNvSpPr>
            <p:nvPr/>
          </p:nvSpPr>
          <p:spPr bwMode="auto">
            <a:xfrm flipH="1">
              <a:off x="1224" y="1707"/>
              <a:ext cx="240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5" name="Line 11"/>
            <p:cNvSpPr>
              <a:spLocks noChangeShapeType="1"/>
            </p:cNvSpPr>
            <p:nvPr/>
          </p:nvSpPr>
          <p:spPr bwMode="auto">
            <a:xfrm>
              <a:off x="1512" y="1689"/>
              <a:ext cx="216" cy="32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6" name="Line 12"/>
            <p:cNvSpPr>
              <a:spLocks noChangeShapeType="1"/>
            </p:cNvSpPr>
            <p:nvPr/>
          </p:nvSpPr>
          <p:spPr bwMode="auto">
            <a:xfrm flipH="1">
              <a:off x="960" y="1200"/>
              <a:ext cx="240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7" name="Line 13"/>
            <p:cNvSpPr>
              <a:spLocks noChangeShapeType="1"/>
            </p:cNvSpPr>
            <p:nvPr/>
          </p:nvSpPr>
          <p:spPr bwMode="auto">
            <a:xfrm>
              <a:off x="1248" y="1191"/>
              <a:ext cx="240" cy="34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8" name="Text Box 14"/>
            <p:cNvSpPr txBox="1">
              <a:spLocks noChangeArrowheads="1"/>
            </p:cNvSpPr>
            <p:nvPr/>
          </p:nvSpPr>
          <p:spPr bwMode="auto">
            <a:xfrm>
              <a:off x="140" y="144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/>
                <a:t>2</a:t>
              </a:r>
            </a:p>
          </p:txBody>
        </p:sp>
        <p:sp>
          <p:nvSpPr>
            <p:cNvPr id="7229" name="Text Box 15"/>
            <p:cNvSpPr txBox="1">
              <a:spLocks noChangeArrowheads="1"/>
            </p:cNvSpPr>
            <p:nvPr/>
          </p:nvSpPr>
          <p:spPr bwMode="auto">
            <a:xfrm>
              <a:off x="668" y="1461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/>
                <a:t>3</a:t>
              </a:r>
            </a:p>
          </p:txBody>
        </p:sp>
        <p:sp>
          <p:nvSpPr>
            <p:cNvPr id="7230" name="Text Box 16"/>
            <p:cNvSpPr txBox="1">
              <a:spLocks noChangeArrowheads="1"/>
            </p:cNvSpPr>
            <p:nvPr/>
          </p:nvSpPr>
          <p:spPr bwMode="auto">
            <a:xfrm>
              <a:off x="860" y="147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/>
                <a:t>2</a:t>
              </a:r>
            </a:p>
          </p:txBody>
        </p:sp>
        <p:sp>
          <p:nvSpPr>
            <p:cNvPr id="7231" name="Text Box 17"/>
            <p:cNvSpPr txBox="1">
              <a:spLocks noChangeArrowheads="1"/>
            </p:cNvSpPr>
            <p:nvPr/>
          </p:nvSpPr>
          <p:spPr bwMode="auto">
            <a:xfrm>
              <a:off x="1356" y="1497"/>
              <a:ext cx="2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/>
                <a:t>25</a:t>
              </a:r>
            </a:p>
          </p:txBody>
        </p:sp>
        <p:sp>
          <p:nvSpPr>
            <p:cNvPr id="7232" name="Text Box 18"/>
            <p:cNvSpPr txBox="1">
              <a:spLocks noChangeArrowheads="1"/>
            </p:cNvSpPr>
            <p:nvPr/>
          </p:nvSpPr>
          <p:spPr bwMode="auto">
            <a:xfrm>
              <a:off x="1104" y="196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/>
                <a:t>5</a:t>
              </a:r>
            </a:p>
          </p:txBody>
        </p:sp>
        <p:sp>
          <p:nvSpPr>
            <p:cNvPr id="7233" name="Text Box 19"/>
            <p:cNvSpPr txBox="1">
              <a:spLocks noChangeArrowheads="1"/>
            </p:cNvSpPr>
            <p:nvPr/>
          </p:nvSpPr>
          <p:spPr bwMode="auto">
            <a:xfrm>
              <a:off x="1652" y="1986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/>
                <a:t>5</a:t>
              </a:r>
            </a:p>
          </p:txBody>
        </p:sp>
      </p:grpSp>
      <p:sp>
        <p:nvSpPr>
          <p:cNvPr id="7171" name="Text Box 20"/>
          <p:cNvSpPr txBox="1">
            <a:spLocks noChangeArrowheads="1"/>
          </p:cNvSpPr>
          <p:nvPr/>
        </p:nvSpPr>
        <p:spPr bwMode="auto">
          <a:xfrm>
            <a:off x="4419600" y="1676400"/>
            <a:ext cx="274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616325" y="2881313"/>
            <a:ext cx="2247900" cy="2681287"/>
            <a:chOff x="2692" y="576"/>
            <a:chExt cx="1416" cy="1689"/>
          </a:xfrm>
        </p:grpSpPr>
        <p:sp>
          <p:nvSpPr>
            <p:cNvPr id="7200" name="Text Box 22"/>
            <p:cNvSpPr txBox="1">
              <a:spLocks noChangeArrowheads="1"/>
            </p:cNvSpPr>
            <p:nvPr/>
          </p:nvSpPr>
          <p:spPr bwMode="auto">
            <a:xfrm>
              <a:off x="2980" y="576"/>
              <a:ext cx="3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0000"/>
                  </a:solidFill>
                </a:rPr>
                <a:t>300</a:t>
              </a:r>
            </a:p>
          </p:txBody>
        </p:sp>
        <p:sp>
          <p:nvSpPr>
            <p:cNvPr id="7201" name="Line 23"/>
            <p:cNvSpPr>
              <a:spLocks noChangeShapeType="1"/>
            </p:cNvSpPr>
            <p:nvPr/>
          </p:nvSpPr>
          <p:spPr bwMode="auto">
            <a:xfrm flipH="1">
              <a:off x="2884" y="768"/>
              <a:ext cx="240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Line 24"/>
            <p:cNvSpPr>
              <a:spLocks noChangeShapeType="1"/>
            </p:cNvSpPr>
            <p:nvPr/>
          </p:nvSpPr>
          <p:spPr bwMode="auto">
            <a:xfrm>
              <a:off x="3172" y="771"/>
              <a:ext cx="240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Text Box 25"/>
            <p:cNvSpPr txBox="1">
              <a:spLocks noChangeArrowheads="1"/>
            </p:cNvSpPr>
            <p:nvPr/>
          </p:nvSpPr>
          <p:spPr bwMode="auto">
            <a:xfrm>
              <a:off x="2692" y="1056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7204" name="Text Box 26"/>
            <p:cNvSpPr txBox="1">
              <a:spLocks noChangeArrowheads="1"/>
            </p:cNvSpPr>
            <p:nvPr/>
          </p:nvSpPr>
          <p:spPr bwMode="auto">
            <a:xfrm>
              <a:off x="3283" y="1038"/>
              <a:ext cx="3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0000"/>
                  </a:solidFill>
                </a:rPr>
                <a:t>100</a:t>
              </a:r>
            </a:p>
          </p:txBody>
        </p:sp>
        <p:sp>
          <p:nvSpPr>
            <p:cNvPr id="7205" name="Line 27"/>
            <p:cNvSpPr>
              <a:spLocks noChangeShapeType="1"/>
            </p:cNvSpPr>
            <p:nvPr/>
          </p:nvSpPr>
          <p:spPr bwMode="auto">
            <a:xfrm flipH="1">
              <a:off x="2880" y="1710"/>
              <a:ext cx="228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Line 28"/>
            <p:cNvSpPr>
              <a:spLocks noChangeShapeType="1"/>
            </p:cNvSpPr>
            <p:nvPr/>
          </p:nvSpPr>
          <p:spPr bwMode="auto">
            <a:xfrm>
              <a:off x="3204" y="1719"/>
              <a:ext cx="192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Line 29"/>
            <p:cNvSpPr>
              <a:spLocks noChangeShapeType="1"/>
            </p:cNvSpPr>
            <p:nvPr/>
          </p:nvSpPr>
          <p:spPr bwMode="auto">
            <a:xfrm flipH="1">
              <a:off x="3552" y="1737"/>
              <a:ext cx="181" cy="279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Line 30"/>
            <p:cNvSpPr>
              <a:spLocks noChangeShapeType="1"/>
            </p:cNvSpPr>
            <p:nvPr/>
          </p:nvSpPr>
          <p:spPr bwMode="auto">
            <a:xfrm>
              <a:off x="3808" y="1737"/>
              <a:ext cx="176" cy="279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Line 31"/>
            <p:cNvSpPr>
              <a:spLocks noChangeShapeType="1"/>
            </p:cNvSpPr>
            <p:nvPr/>
          </p:nvSpPr>
          <p:spPr bwMode="auto">
            <a:xfrm flipH="1">
              <a:off x="3264" y="1248"/>
              <a:ext cx="196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Line 32"/>
            <p:cNvSpPr>
              <a:spLocks noChangeShapeType="1"/>
            </p:cNvSpPr>
            <p:nvPr/>
          </p:nvSpPr>
          <p:spPr bwMode="auto">
            <a:xfrm>
              <a:off x="3508" y="1239"/>
              <a:ext cx="240" cy="34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Text Box 33"/>
            <p:cNvSpPr txBox="1">
              <a:spLocks noChangeArrowheads="1"/>
            </p:cNvSpPr>
            <p:nvPr/>
          </p:nvSpPr>
          <p:spPr bwMode="auto">
            <a:xfrm>
              <a:off x="2780" y="199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212" name="Text Box 34"/>
            <p:cNvSpPr txBox="1">
              <a:spLocks noChangeArrowheads="1"/>
            </p:cNvSpPr>
            <p:nvPr/>
          </p:nvSpPr>
          <p:spPr bwMode="auto">
            <a:xfrm>
              <a:off x="3308" y="200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7213" name="Text Box 35"/>
            <p:cNvSpPr txBox="1">
              <a:spLocks noChangeArrowheads="1"/>
            </p:cNvSpPr>
            <p:nvPr/>
          </p:nvSpPr>
          <p:spPr bwMode="auto">
            <a:xfrm>
              <a:off x="3042" y="1518"/>
              <a:ext cx="2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7214" name="Text Box 36"/>
            <p:cNvSpPr txBox="1">
              <a:spLocks noChangeArrowheads="1"/>
            </p:cNvSpPr>
            <p:nvPr/>
          </p:nvSpPr>
          <p:spPr bwMode="auto">
            <a:xfrm>
              <a:off x="3616" y="1545"/>
              <a:ext cx="2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7215" name="Text Box 37"/>
            <p:cNvSpPr txBox="1">
              <a:spLocks noChangeArrowheads="1"/>
            </p:cNvSpPr>
            <p:nvPr/>
          </p:nvSpPr>
          <p:spPr bwMode="auto">
            <a:xfrm>
              <a:off x="3470" y="2016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216" name="Text Box 38"/>
            <p:cNvSpPr txBox="1">
              <a:spLocks noChangeArrowheads="1"/>
            </p:cNvSpPr>
            <p:nvPr/>
          </p:nvSpPr>
          <p:spPr bwMode="auto">
            <a:xfrm>
              <a:off x="3912" y="203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0000"/>
                  </a:solidFill>
                </a:rPr>
                <a:t>5</a:t>
              </a:r>
            </a:p>
          </p:txBody>
        </p:sp>
      </p:grpSp>
      <p:sp>
        <p:nvSpPr>
          <p:cNvPr id="7173" name="Line 39"/>
          <p:cNvSpPr>
            <a:spLocks noChangeShapeType="1"/>
          </p:cNvSpPr>
          <p:nvPr/>
        </p:nvSpPr>
        <p:spPr bwMode="auto">
          <a:xfrm>
            <a:off x="3238500" y="2514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6477000" y="2805113"/>
            <a:ext cx="2247900" cy="2681287"/>
            <a:chOff x="4200" y="573"/>
            <a:chExt cx="1416" cy="1689"/>
          </a:xfrm>
        </p:grpSpPr>
        <p:sp>
          <p:nvSpPr>
            <p:cNvPr id="7183" name="Text Box 41"/>
            <p:cNvSpPr txBox="1">
              <a:spLocks noChangeArrowheads="1"/>
            </p:cNvSpPr>
            <p:nvPr/>
          </p:nvSpPr>
          <p:spPr bwMode="auto">
            <a:xfrm>
              <a:off x="4488" y="573"/>
              <a:ext cx="3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6600"/>
                  </a:solidFill>
                </a:rPr>
                <a:t>300</a:t>
              </a:r>
            </a:p>
          </p:txBody>
        </p:sp>
        <p:sp>
          <p:nvSpPr>
            <p:cNvPr id="7184" name="Line 42"/>
            <p:cNvSpPr>
              <a:spLocks noChangeShapeType="1"/>
            </p:cNvSpPr>
            <p:nvPr/>
          </p:nvSpPr>
          <p:spPr bwMode="auto">
            <a:xfrm flipH="1">
              <a:off x="4392" y="765"/>
              <a:ext cx="240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43"/>
            <p:cNvSpPr>
              <a:spLocks noChangeShapeType="1"/>
            </p:cNvSpPr>
            <p:nvPr/>
          </p:nvSpPr>
          <p:spPr bwMode="auto">
            <a:xfrm>
              <a:off x="4680" y="768"/>
              <a:ext cx="240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Text Box 44"/>
            <p:cNvSpPr txBox="1">
              <a:spLocks noChangeArrowheads="1"/>
            </p:cNvSpPr>
            <p:nvPr/>
          </p:nvSpPr>
          <p:spPr bwMode="auto">
            <a:xfrm>
              <a:off x="4200" y="1053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6600"/>
                  </a:solidFill>
                </a:rPr>
                <a:t>3</a:t>
              </a:r>
            </a:p>
          </p:txBody>
        </p:sp>
        <p:sp>
          <p:nvSpPr>
            <p:cNvPr id="7187" name="Text Box 45"/>
            <p:cNvSpPr txBox="1">
              <a:spLocks noChangeArrowheads="1"/>
            </p:cNvSpPr>
            <p:nvPr/>
          </p:nvSpPr>
          <p:spPr bwMode="auto">
            <a:xfrm>
              <a:off x="4791" y="1035"/>
              <a:ext cx="3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6600"/>
                  </a:solidFill>
                </a:rPr>
                <a:t>100</a:t>
              </a:r>
            </a:p>
          </p:txBody>
        </p:sp>
        <p:sp>
          <p:nvSpPr>
            <p:cNvPr id="7188" name="Line 46"/>
            <p:cNvSpPr>
              <a:spLocks noChangeShapeType="1"/>
            </p:cNvSpPr>
            <p:nvPr/>
          </p:nvSpPr>
          <p:spPr bwMode="auto">
            <a:xfrm flipH="1">
              <a:off x="4388" y="1707"/>
              <a:ext cx="228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47"/>
            <p:cNvSpPr>
              <a:spLocks noChangeShapeType="1"/>
            </p:cNvSpPr>
            <p:nvPr/>
          </p:nvSpPr>
          <p:spPr bwMode="auto">
            <a:xfrm>
              <a:off x="4712" y="1716"/>
              <a:ext cx="192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Line 48"/>
            <p:cNvSpPr>
              <a:spLocks noChangeShapeType="1"/>
            </p:cNvSpPr>
            <p:nvPr/>
          </p:nvSpPr>
          <p:spPr bwMode="auto">
            <a:xfrm flipH="1">
              <a:off x="5060" y="1734"/>
              <a:ext cx="181" cy="279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Line 49"/>
            <p:cNvSpPr>
              <a:spLocks noChangeShapeType="1"/>
            </p:cNvSpPr>
            <p:nvPr/>
          </p:nvSpPr>
          <p:spPr bwMode="auto">
            <a:xfrm>
              <a:off x="5316" y="1734"/>
              <a:ext cx="176" cy="279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50"/>
            <p:cNvSpPr>
              <a:spLocks noChangeShapeType="1"/>
            </p:cNvSpPr>
            <p:nvPr/>
          </p:nvSpPr>
          <p:spPr bwMode="auto">
            <a:xfrm flipH="1">
              <a:off x="4772" y="1245"/>
              <a:ext cx="196" cy="2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51"/>
            <p:cNvSpPr>
              <a:spLocks noChangeShapeType="1"/>
            </p:cNvSpPr>
            <p:nvPr/>
          </p:nvSpPr>
          <p:spPr bwMode="auto">
            <a:xfrm>
              <a:off x="5016" y="1236"/>
              <a:ext cx="240" cy="34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Text Box 52"/>
            <p:cNvSpPr txBox="1">
              <a:spLocks noChangeArrowheads="1"/>
            </p:cNvSpPr>
            <p:nvPr/>
          </p:nvSpPr>
          <p:spPr bwMode="auto">
            <a:xfrm>
              <a:off x="4288" y="199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6600"/>
                  </a:solidFill>
                </a:rPr>
                <a:t>2</a:t>
              </a:r>
            </a:p>
          </p:txBody>
        </p:sp>
        <p:sp>
          <p:nvSpPr>
            <p:cNvPr id="7195" name="Text Box 53"/>
            <p:cNvSpPr txBox="1">
              <a:spLocks noChangeArrowheads="1"/>
            </p:cNvSpPr>
            <p:nvPr/>
          </p:nvSpPr>
          <p:spPr bwMode="auto">
            <a:xfrm>
              <a:off x="4816" y="200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6600"/>
                  </a:solidFill>
                </a:rPr>
                <a:t>2</a:t>
              </a:r>
            </a:p>
          </p:txBody>
        </p:sp>
        <p:sp>
          <p:nvSpPr>
            <p:cNvPr id="7196" name="Text Box 54"/>
            <p:cNvSpPr txBox="1">
              <a:spLocks noChangeArrowheads="1"/>
            </p:cNvSpPr>
            <p:nvPr/>
          </p:nvSpPr>
          <p:spPr bwMode="auto">
            <a:xfrm>
              <a:off x="4550" y="151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6600"/>
                  </a:solidFill>
                </a:rPr>
                <a:t>4</a:t>
              </a:r>
            </a:p>
          </p:txBody>
        </p:sp>
        <p:sp>
          <p:nvSpPr>
            <p:cNvPr id="7197" name="Text Box 55"/>
            <p:cNvSpPr txBox="1">
              <a:spLocks noChangeArrowheads="1"/>
            </p:cNvSpPr>
            <p:nvPr/>
          </p:nvSpPr>
          <p:spPr bwMode="auto">
            <a:xfrm>
              <a:off x="5124" y="1542"/>
              <a:ext cx="2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6600"/>
                  </a:solidFill>
                </a:rPr>
                <a:t>25</a:t>
              </a:r>
            </a:p>
          </p:txBody>
        </p:sp>
        <p:sp>
          <p:nvSpPr>
            <p:cNvPr id="7198" name="Text Box 56"/>
            <p:cNvSpPr txBox="1">
              <a:spLocks noChangeArrowheads="1"/>
            </p:cNvSpPr>
            <p:nvPr/>
          </p:nvSpPr>
          <p:spPr bwMode="auto">
            <a:xfrm>
              <a:off x="4978" y="2013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6600"/>
                  </a:solidFill>
                </a:rPr>
                <a:t>5</a:t>
              </a:r>
            </a:p>
          </p:txBody>
        </p:sp>
        <p:sp>
          <p:nvSpPr>
            <p:cNvPr id="7199" name="Text Box 57"/>
            <p:cNvSpPr txBox="1">
              <a:spLocks noChangeArrowheads="1"/>
            </p:cNvSpPr>
            <p:nvPr/>
          </p:nvSpPr>
          <p:spPr bwMode="auto">
            <a:xfrm>
              <a:off x="5420" y="2031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rgbClr val="006600"/>
                  </a:solidFill>
                </a:rPr>
                <a:t>5</a:t>
              </a:r>
            </a:p>
          </p:txBody>
        </p:sp>
      </p:grpSp>
      <p:sp>
        <p:nvSpPr>
          <p:cNvPr id="7175" name="Line 58"/>
          <p:cNvSpPr>
            <a:spLocks noChangeShapeType="1"/>
          </p:cNvSpPr>
          <p:nvPr/>
        </p:nvSpPr>
        <p:spPr bwMode="auto">
          <a:xfrm>
            <a:off x="6019800" y="2590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Rectangle 59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11430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300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8732" name="Text Box 60"/>
          <p:cNvSpPr txBox="1">
            <a:spLocks noChangeArrowheads="1"/>
          </p:cNvSpPr>
          <p:nvPr/>
        </p:nvSpPr>
        <p:spPr bwMode="auto">
          <a:xfrm>
            <a:off x="304800" y="2286000"/>
            <a:ext cx="1593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Chẳng hạn:</a:t>
            </a:r>
          </a:p>
        </p:txBody>
      </p:sp>
      <p:sp>
        <p:nvSpPr>
          <p:cNvPr id="28733" name="Text Box 61"/>
          <p:cNvSpPr txBox="1">
            <a:spLocks noChangeArrowheads="1"/>
          </p:cNvSpPr>
          <p:nvPr/>
        </p:nvSpPr>
        <p:spPr bwMode="auto">
          <a:xfrm>
            <a:off x="152400" y="5424488"/>
            <a:ext cx="5105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300 = 6.50 = 2. 3.2.25 = 2.3.2.5.5</a:t>
            </a:r>
          </a:p>
        </p:txBody>
      </p:sp>
      <p:sp>
        <p:nvSpPr>
          <p:cNvPr id="28734" name="Text Box 62"/>
          <p:cNvSpPr txBox="1">
            <a:spLocks noChangeArrowheads="1"/>
          </p:cNvSpPr>
          <p:nvPr/>
        </p:nvSpPr>
        <p:spPr bwMode="auto">
          <a:xfrm>
            <a:off x="152400" y="5805488"/>
            <a:ext cx="5867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</a:rPr>
              <a:t>300 = 3.100 = 3. 10.10 = 3.2.5.2.5</a:t>
            </a:r>
          </a:p>
        </p:txBody>
      </p:sp>
      <p:sp>
        <p:nvSpPr>
          <p:cNvPr id="28735" name="Text Box 63"/>
          <p:cNvSpPr txBox="1">
            <a:spLocks noChangeArrowheads="1"/>
          </p:cNvSpPr>
          <p:nvPr/>
        </p:nvSpPr>
        <p:spPr bwMode="auto">
          <a:xfrm>
            <a:off x="152400" y="6186488"/>
            <a:ext cx="5943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</a:rPr>
              <a:t>300 = 3.100 = 3.4.25 = 3.2.2.5.5</a:t>
            </a:r>
          </a:p>
        </p:txBody>
      </p:sp>
      <p:sp>
        <p:nvSpPr>
          <p:cNvPr id="7182" name="Text Box 12"/>
          <p:cNvSpPr txBox="1">
            <a:spLocks noChangeArrowheads="1"/>
          </p:cNvSpPr>
          <p:nvPr/>
        </p:nvSpPr>
        <p:spPr bwMode="auto">
          <a:xfrm>
            <a:off x="0" y="914400"/>
            <a:ext cx="853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1.</a:t>
            </a:r>
            <a:r>
              <a:rPr lang="en-US" sz="2400" u="sng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Phân tích một số ra thừa số nguyên tố là gì?</a:t>
            </a:r>
            <a:r>
              <a:rPr lang="en-US" sz="2400" u="sng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-50474" y="-27384"/>
            <a:ext cx="863851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</a:rPr>
              <a:t>TIẾT 27. BÀI 15:</a:t>
            </a:r>
          </a:p>
          <a:p>
            <a:r>
              <a:rPr lang="en-US" sz="3500" b="1" dirty="0" smtClean="0">
                <a:solidFill>
                  <a:srgbClr val="FF0000"/>
                </a:solidFill>
              </a:rPr>
              <a:t>PHÂN TÍCH MỘT SỐ RA THỪA SỐ NGUYÊN TỐ</a:t>
            </a:r>
            <a:endParaRPr lang="en-US" sz="3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18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build="p"/>
      <p:bldP spid="28732" grpId="0"/>
      <p:bldP spid="28733" grpId="0"/>
      <p:bldP spid="28734" grpId="0"/>
      <p:bldP spid="287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95536" y="116632"/>
            <a:ext cx="8136904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23528" y="980728"/>
            <a:ext cx="861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en-US" sz="2400" b="1" i="1" u="sng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sng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300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tố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457200" y="1752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300</a:t>
            </a:r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1295400" y="1905000"/>
            <a:ext cx="46038" cy="2133600"/>
          </a:xfrm>
          <a:prstGeom prst="line">
            <a:avLst/>
          </a:prstGeom>
          <a:noFill/>
          <a:ln w="12700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1371600" y="1752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457200" y="2128838"/>
            <a:ext cx="863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150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1371600" y="2133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381000" y="2514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75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1371600" y="2514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381000" y="2890838"/>
            <a:ext cx="863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25</a:t>
            </a: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1371600" y="2895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381000" y="3276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5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1346200" y="3276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381000" y="3657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1</a:t>
            </a:r>
          </a:p>
        </p:txBody>
      </p:sp>
      <p:sp>
        <p:nvSpPr>
          <p:cNvPr id="178184" name="Text Box 8"/>
          <p:cNvSpPr txBox="1">
            <a:spLocks noChangeArrowheads="1"/>
          </p:cNvSpPr>
          <p:nvPr/>
        </p:nvSpPr>
        <p:spPr bwMode="auto">
          <a:xfrm>
            <a:off x="0" y="3962400"/>
            <a:ext cx="4343400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Vậy 300 = 2.2.3.5.5 =  2</a:t>
            </a:r>
            <a:r>
              <a:rPr lang="en-US" sz="2400" b="1" baseline="30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3 . 5</a:t>
            </a:r>
            <a:r>
              <a:rPr lang="en-US" sz="2400" b="1" baseline="30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198438" y="1752600"/>
            <a:ext cx="79216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en-US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</a:t>
            </a:r>
            <a:endParaRPr lang="en-US" sz="2400" b="1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4953000" y="1752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300</a:t>
            </a:r>
          </a:p>
        </p:txBody>
      </p:sp>
      <p:sp>
        <p:nvSpPr>
          <p:cNvPr id="54293" name="Line 21"/>
          <p:cNvSpPr>
            <a:spLocks noChangeShapeType="1"/>
          </p:cNvSpPr>
          <p:nvPr/>
        </p:nvSpPr>
        <p:spPr bwMode="auto">
          <a:xfrm>
            <a:off x="5867400" y="1905000"/>
            <a:ext cx="46038" cy="2057400"/>
          </a:xfrm>
          <a:prstGeom prst="line">
            <a:avLst/>
          </a:prstGeom>
          <a:noFill/>
          <a:ln w="19050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5943600" y="1752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4953000" y="2133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5943600" y="2133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4953000" y="2514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12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5918200" y="2509838"/>
            <a:ext cx="863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4953000" y="2895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6</a:t>
            </a:r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5918200" y="2895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4301" name="Text Box 29"/>
          <p:cNvSpPr txBox="1">
            <a:spLocks noChangeArrowheads="1"/>
          </p:cNvSpPr>
          <p:nvPr/>
        </p:nvSpPr>
        <p:spPr bwMode="auto">
          <a:xfrm>
            <a:off x="4953000" y="3276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3</a:t>
            </a:r>
          </a:p>
        </p:txBody>
      </p:sp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5918200" y="3276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4303" name="Text Box 31"/>
          <p:cNvSpPr txBox="1">
            <a:spLocks noChangeArrowheads="1"/>
          </p:cNvSpPr>
          <p:nvPr/>
        </p:nvSpPr>
        <p:spPr bwMode="auto">
          <a:xfrm>
            <a:off x="4953000" y="3657600"/>
            <a:ext cx="86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1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4038600" y="3962400"/>
            <a:ext cx="51054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Vậy  300 = 5.5.2.2.3=  2</a:t>
            </a:r>
            <a:r>
              <a:rPr lang="en-US" sz="2400" b="1" baseline="30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3 . 5</a:t>
            </a:r>
            <a:r>
              <a:rPr lang="en-US" sz="2400" b="1" baseline="30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50156354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4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9" dur="5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4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17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4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9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4" dur="5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500"/>
                                        <p:tgtEl>
                                          <p:spTgt spid="5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4" dur="50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9" dur="5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4" dur="5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9" dur="5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4" dur="5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9" dur="5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4" dur="500"/>
                                        <p:tgtEl>
                                          <p:spTgt spid="54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9" dur="500"/>
                                        <p:tgtEl>
                                          <p:spTgt spid="54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77" grpId="0"/>
      <p:bldP spid="54278" grpId="0" animBg="1"/>
      <p:bldP spid="54279" grpId="0"/>
      <p:bldP spid="54280" grpId="0"/>
      <p:bldP spid="54281" grpId="0"/>
      <p:bldP spid="54282" grpId="0"/>
      <p:bldP spid="54283" grpId="0"/>
      <p:bldP spid="54284" grpId="0"/>
      <p:bldP spid="54285" grpId="0"/>
      <p:bldP spid="54286" grpId="0"/>
      <p:bldP spid="54287" grpId="0"/>
      <p:bldP spid="54288" grpId="0"/>
      <p:bldP spid="178184" grpId="0"/>
      <p:bldP spid="54292" grpId="0"/>
      <p:bldP spid="54293" grpId="0" animBg="1"/>
      <p:bldP spid="54294" grpId="0"/>
      <p:bldP spid="54295" grpId="0"/>
      <p:bldP spid="54296" grpId="0"/>
      <p:bldP spid="54297" grpId="0"/>
      <p:bldP spid="54298" grpId="0"/>
      <p:bldP spid="54299" grpId="0"/>
      <p:bldP spid="54300" grpId="0"/>
      <p:bldP spid="54301" grpId="0"/>
      <p:bldP spid="54302" grpId="0"/>
      <p:bldP spid="54303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7150" y="844550"/>
            <a:ext cx="8475663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3000" b="1">
                <a:solidFill>
                  <a:schemeClr val="bg1"/>
                </a:solidFill>
              </a:rPr>
              <a:t>2. </a:t>
            </a:r>
            <a:r>
              <a:rPr lang="en-US" sz="3000" b="1" u="sng">
                <a:solidFill>
                  <a:schemeClr val="bg1"/>
                </a:solidFill>
              </a:rPr>
              <a:t>Cách phân tích một số ra thừa số nguyên tố :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579438" y="1371600"/>
            <a:ext cx="457200" cy="465138"/>
          </a:xfrm>
          <a:prstGeom prst="rect">
            <a:avLst/>
          </a:prstGeom>
          <a:solidFill>
            <a:schemeClr val="accent2"/>
          </a:solidFill>
          <a:ln w="28575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</a:rPr>
              <a:t>? 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1219200" y="1447800"/>
            <a:ext cx="707548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Phân tích số 420 ra thừa số nguyên tố 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2916238" y="2252663"/>
            <a:ext cx="863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600" b="1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sz="2600" b="1">
                <a:solidFill>
                  <a:srgbClr val="000099"/>
                </a:solidFill>
                <a:cs typeface="Arial" charset="0"/>
              </a:rPr>
              <a:t>420</a:t>
            </a:r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3916363" y="2189163"/>
            <a:ext cx="0" cy="3184525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3987800" y="2252663"/>
            <a:ext cx="863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b="1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sz="2600" b="1">
                <a:solidFill>
                  <a:srgbClr val="FF0000"/>
                </a:solidFill>
                <a:cs typeface="Arial" charset="0"/>
              </a:rPr>
              <a:t>2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2916238" y="2770188"/>
            <a:ext cx="863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600" b="1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sz="2600" b="1">
                <a:solidFill>
                  <a:srgbClr val="000099"/>
                </a:solidFill>
                <a:cs typeface="Arial" charset="0"/>
              </a:rPr>
              <a:t>210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3989388" y="2763838"/>
            <a:ext cx="863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b="1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sz="2600" b="1">
                <a:solidFill>
                  <a:srgbClr val="FF0000"/>
                </a:solidFill>
                <a:cs typeface="Arial" charset="0"/>
              </a:rPr>
              <a:t>2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2916238" y="3289300"/>
            <a:ext cx="863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600" b="1">
                <a:solidFill>
                  <a:srgbClr val="000099"/>
                </a:solidFill>
                <a:cs typeface="Arial" charset="0"/>
              </a:rPr>
              <a:t> 105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3987800" y="3276600"/>
            <a:ext cx="863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b="1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sz="2600" b="1">
                <a:solidFill>
                  <a:srgbClr val="FF0000"/>
                </a:solidFill>
                <a:cs typeface="Arial" charset="0"/>
              </a:rPr>
              <a:t>3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2916238" y="3806825"/>
            <a:ext cx="863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600" b="1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sz="2600" b="1">
                <a:solidFill>
                  <a:srgbClr val="000099"/>
                </a:solidFill>
                <a:cs typeface="Arial" charset="0"/>
              </a:rPr>
              <a:t>  35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3987800" y="3787775"/>
            <a:ext cx="863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b="1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sz="2600" b="1">
                <a:solidFill>
                  <a:srgbClr val="FF0000"/>
                </a:solidFill>
                <a:cs typeface="Arial" charset="0"/>
              </a:rPr>
              <a:t>5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2916238" y="4325938"/>
            <a:ext cx="863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600" b="1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sz="2600" b="1">
                <a:solidFill>
                  <a:srgbClr val="000099"/>
                </a:solidFill>
                <a:cs typeface="Arial" charset="0"/>
              </a:rPr>
              <a:t>  7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3987800" y="4300538"/>
            <a:ext cx="863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b="1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sz="2600" b="1">
                <a:solidFill>
                  <a:srgbClr val="FF0000"/>
                </a:solidFill>
                <a:cs typeface="Arial" charset="0"/>
              </a:rPr>
              <a:t>7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2916238" y="4845050"/>
            <a:ext cx="863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600" b="1">
                <a:solidFill>
                  <a:srgbClr val="0000FF"/>
                </a:solidFill>
                <a:cs typeface="Arial" charset="0"/>
              </a:rPr>
              <a:t> </a:t>
            </a:r>
            <a:r>
              <a:rPr lang="en-US" sz="2600" b="1">
                <a:solidFill>
                  <a:srgbClr val="000099"/>
                </a:solidFill>
                <a:cs typeface="Arial" charset="0"/>
              </a:rPr>
              <a:t>  1</a:t>
            </a:r>
          </a:p>
        </p:txBody>
      </p:sp>
      <p:sp>
        <p:nvSpPr>
          <p:cNvPr id="178184" name="Text Box 8"/>
          <p:cNvSpPr txBox="1">
            <a:spLocks noChangeArrowheads="1"/>
          </p:cNvSpPr>
          <p:nvPr/>
        </p:nvSpPr>
        <p:spPr bwMode="auto">
          <a:xfrm>
            <a:off x="2449513" y="5260975"/>
            <a:ext cx="3059112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sz="2800" b="1">
                <a:solidFill>
                  <a:srgbClr val="000099"/>
                </a:solidFill>
              </a:rPr>
              <a:t>420</a:t>
            </a:r>
            <a:r>
              <a:rPr lang="en-US" sz="4000" b="1">
                <a:solidFill>
                  <a:srgbClr val="000099"/>
                </a:solidFill>
              </a:rPr>
              <a:t> </a:t>
            </a:r>
            <a:r>
              <a:rPr lang="en-US" sz="2800" b="1">
                <a:solidFill>
                  <a:srgbClr val="000099"/>
                </a:solidFill>
              </a:rPr>
              <a:t>= 2.2.3.5.7           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2414588" y="5992813"/>
            <a:ext cx="3059112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sz="2800" b="1">
                <a:solidFill>
                  <a:srgbClr val="000099"/>
                </a:solidFill>
              </a:rPr>
              <a:t>        = 2</a:t>
            </a:r>
            <a:r>
              <a:rPr lang="en-US" sz="2800" b="1" baseline="30000">
                <a:solidFill>
                  <a:srgbClr val="000099"/>
                </a:solidFill>
              </a:rPr>
              <a:t>2</a:t>
            </a:r>
            <a:r>
              <a:rPr lang="en-US" sz="2800" b="1">
                <a:solidFill>
                  <a:srgbClr val="000099"/>
                </a:solidFill>
              </a:rPr>
              <a:t>.3.5.7</a:t>
            </a:r>
            <a:endParaRPr lang="en-US" sz="2800" b="1" baseline="30000">
              <a:solidFill>
                <a:srgbClr val="000099"/>
              </a:solidFill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  <a:ln>
            <a:solidFill>
              <a:srgbClr val="0066FF"/>
            </a:solidFill>
          </a:ln>
        </p:spPr>
        <p:txBody>
          <a:bodyPr/>
          <a:lstStyle/>
          <a:p>
            <a:pPr algn="ctr">
              <a:defRPr/>
            </a:pPr>
            <a:r>
              <a:rPr lang="en-US" sz="2400" kern="0" dirty="0">
                <a:solidFill>
                  <a:srgbClr val="0066FF"/>
                </a:solidFill>
                <a:latin typeface="Times New Roman" pitchFamily="18" charset="0"/>
                <a:ea typeface="+mj-ea"/>
                <a:cs typeface="+mj-cs"/>
              </a:rPr>
              <a:t/>
            </a:r>
            <a:br>
              <a:rPr lang="en-US" sz="2400" kern="0" dirty="0">
                <a:solidFill>
                  <a:srgbClr val="0066FF"/>
                </a:solidFill>
                <a:latin typeface="Times New Roman" pitchFamily="18" charset="0"/>
                <a:ea typeface="+mj-ea"/>
                <a:cs typeface="+mj-cs"/>
              </a:rPr>
            </a:br>
            <a:r>
              <a:rPr lang="en-US" sz="2400" b="1" kern="0" dirty="0">
                <a:latin typeface="Times New Roman" pitchFamily="18" charset="0"/>
                <a:ea typeface="+mj-ea"/>
                <a:cs typeface="Times New Roman" pitchFamily="18" charset="0"/>
              </a:rPr>
              <a:t>TIẾT 27. PHÂN </a:t>
            </a:r>
            <a:r>
              <a:rPr lang="en-US" sz="2400" b="1" kern="0" dirty="0">
                <a:latin typeface="Times New Roman" pitchFamily="18" charset="0"/>
                <a:ea typeface="+mj-ea"/>
                <a:cs typeface="+mj-cs"/>
              </a:rPr>
              <a:t>TÍCH MỘT SỐ RA THỪA SỐ NGUYÊN TỐ.</a:t>
            </a:r>
            <a:endParaRPr lang="en-US" sz="2400" b="1" kern="0" dirty="0">
              <a:latin typeface="MS Song" pitchFamily="49" charset="-122"/>
              <a:ea typeface="MS Song" pitchFamily="49" charset="-122"/>
              <a:cs typeface="+mj-cs"/>
            </a:endParaRPr>
          </a:p>
        </p:txBody>
      </p:sp>
      <p:sp>
        <p:nvSpPr>
          <p:cNvPr id="12308" name="Rectangle 2"/>
          <p:cNvSpPr>
            <a:spLocks noChangeArrowheads="1"/>
          </p:cNvSpPr>
          <p:nvPr/>
        </p:nvSpPr>
        <p:spPr bwMode="auto">
          <a:xfrm>
            <a:off x="457200" y="844550"/>
            <a:ext cx="6172200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Cách phân tích một số ra thừa số nguyên tố 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914400" y="22860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  <a:sym typeface="Wingdings" pitchFamily="2" charset="2"/>
              </a:rPr>
              <a:t>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760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8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8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8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nimBg="1"/>
      <p:bldP spid="46085" grpId="0"/>
      <p:bldP spid="46086" grpId="0"/>
      <p:bldP spid="46087" grpId="0" animBg="1"/>
      <p:bldP spid="46088" grpId="0"/>
      <p:bldP spid="46089" grpId="0"/>
      <p:bldP spid="46090" grpId="0"/>
      <p:bldP spid="46091" grpId="0"/>
      <p:bldP spid="46092" grpId="0"/>
      <p:bldP spid="46093" grpId="0"/>
      <p:bldP spid="46094" grpId="0"/>
      <p:bldP spid="46095" grpId="0"/>
      <p:bldP spid="46096" grpId="0"/>
      <p:bldP spid="46097" grpId="0"/>
      <p:bldP spid="178184" grpId="0"/>
      <p:bldP spid="2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4624"/>
            <a:ext cx="264790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u="sng" dirty="0" smtClean="0"/>
              <a:t>3. </a:t>
            </a:r>
            <a:r>
              <a:rPr lang="en-US" sz="3800" b="1" u="sng" dirty="0" err="1" smtClean="0"/>
              <a:t>Luyện</a:t>
            </a:r>
            <a:r>
              <a:rPr lang="en-US" sz="3800" b="1" u="sng" dirty="0" smtClean="0"/>
              <a:t> </a:t>
            </a:r>
            <a:r>
              <a:rPr lang="en-US" sz="3800" b="1" u="sng" dirty="0" err="1" smtClean="0"/>
              <a:t>tập</a:t>
            </a:r>
            <a:endParaRPr lang="en-US" sz="38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64934" y="764704"/>
            <a:ext cx="875553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latin typeface="+mj-lt"/>
                <a:cs typeface="Times New Roman" pitchFamily="18" charset="0"/>
                <a:sym typeface="Wingdings" pitchFamily="2" charset="2"/>
              </a:rPr>
              <a:t>Phân</a:t>
            </a:r>
            <a:r>
              <a:rPr lang="en-US" sz="4000" dirty="0" smtClean="0">
                <a:latin typeface="+mj-lt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+mj-lt"/>
                <a:cs typeface="Times New Roman" pitchFamily="18" charset="0"/>
                <a:sym typeface="Wingdings" pitchFamily="2" charset="2"/>
              </a:rPr>
              <a:t>tích</a:t>
            </a:r>
            <a:r>
              <a:rPr lang="en-US" sz="4000" dirty="0" smtClean="0">
                <a:latin typeface="+mj-lt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>
                <a:latin typeface="+mj-lt"/>
                <a:cs typeface="Times New Roman" pitchFamily="18" charset="0"/>
                <a:sym typeface="Wingdings" pitchFamily="2" charset="2"/>
              </a:rPr>
              <a:t>các</a:t>
            </a:r>
            <a:r>
              <a:rPr lang="en-US" sz="4000" dirty="0">
                <a:latin typeface="+mj-lt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>
                <a:latin typeface="+mj-lt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000" dirty="0">
                <a:latin typeface="+mj-lt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>
                <a:latin typeface="+mj-lt"/>
                <a:cs typeface="Times New Roman" pitchFamily="18" charset="0"/>
                <a:sym typeface="Wingdings" pitchFamily="2" charset="2"/>
              </a:rPr>
              <a:t>sau</a:t>
            </a:r>
            <a:r>
              <a:rPr lang="en-US" sz="4000" dirty="0">
                <a:latin typeface="+mj-lt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>
                <a:latin typeface="+mj-lt"/>
                <a:cs typeface="Times New Roman" pitchFamily="18" charset="0"/>
                <a:sym typeface="Wingdings" pitchFamily="2" charset="2"/>
              </a:rPr>
              <a:t>ra</a:t>
            </a:r>
            <a:r>
              <a:rPr lang="en-US" sz="4000" dirty="0">
                <a:latin typeface="+mj-lt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>
                <a:latin typeface="+mj-lt"/>
                <a:cs typeface="Times New Roman" pitchFamily="18" charset="0"/>
                <a:sym typeface="Wingdings" pitchFamily="2" charset="2"/>
              </a:rPr>
              <a:t>thừa</a:t>
            </a:r>
            <a:r>
              <a:rPr lang="en-US" sz="4000" dirty="0">
                <a:latin typeface="+mj-lt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>
                <a:latin typeface="+mj-lt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000" dirty="0">
                <a:latin typeface="+mj-lt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>
                <a:latin typeface="+mj-lt"/>
                <a:cs typeface="Times New Roman" pitchFamily="18" charset="0"/>
                <a:sym typeface="Wingdings" pitchFamily="2" charset="2"/>
              </a:rPr>
              <a:t>nguyên</a:t>
            </a:r>
            <a:r>
              <a:rPr lang="en-US" sz="4000" dirty="0">
                <a:latin typeface="+mj-lt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>
                <a:latin typeface="+mj-lt"/>
                <a:cs typeface="Times New Roman" pitchFamily="18" charset="0"/>
                <a:sym typeface="Wingdings" pitchFamily="2" charset="2"/>
              </a:rPr>
              <a:t>tố</a:t>
            </a:r>
            <a:endParaRPr lang="en-US" sz="4000" dirty="0">
              <a:latin typeface="+mj-lt"/>
              <a:cs typeface="Times New Roman" pitchFamily="18" charset="0"/>
              <a:sym typeface="Wingdings" pitchFamily="2" charset="2"/>
            </a:endParaRPr>
          </a:p>
          <a:p>
            <a:r>
              <a:rPr lang="en-US" sz="3800" dirty="0" smtClean="0"/>
              <a:t> </a:t>
            </a:r>
            <a:r>
              <a:rPr lang="en-US" sz="3800" dirty="0" err="1" smtClean="0"/>
              <a:t>Nhóm</a:t>
            </a:r>
            <a:r>
              <a:rPr lang="en-US" sz="3800" dirty="0" smtClean="0"/>
              <a:t> 1+2: 60</a:t>
            </a:r>
          </a:p>
          <a:p>
            <a:r>
              <a:rPr lang="en-US" sz="3800" dirty="0" smtClean="0"/>
              <a:t> </a:t>
            </a:r>
            <a:r>
              <a:rPr lang="en-US" sz="3800" dirty="0" err="1" smtClean="0"/>
              <a:t>Nhóm</a:t>
            </a:r>
            <a:r>
              <a:rPr lang="en-US" sz="3800" dirty="0" smtClean="0"/>
              <a:t> 3+4: 84</a:t>
            </a:r>
          </a:p>
          <a:p>
            <a:r>
              <a:rPr lang="en-US" sz="3800" dirty="0" err="1" smtClean="0"/>
              <a:t>Thời</a:t>
            </a:r>
            <a:r>
              <a:rPr lang="en-US" sz="3800" dirty="0" smtClean="0"/>
              <a:t> </a:t>
            </a:r>
            <a:r>
              <a:rPr lang="en-US" sz="3800" dirty="0" err="1" smtClean="0"/>
              <a:t>gian</a:t>
            </a:r>
            <a:r>
              <a:rPr lang="en-US" sz="3800" dirty="0" smtClean="0"/>
              <a:t> : 2 </a:t>
            </a:r>
            <a:r>
              <a:rPr lang="en-US" sz="3800" dirty="0" err="1" smtClean="0"/>
              <a:t>phút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419331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228600" y="404664"/>
            <a:ext cx="8591550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sz="2400" b="1" u="sng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tập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tích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120, 306, 567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thừa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nguyên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như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 </a:t>
            </a:r>
          </a:p>
        </p:txBody>
      </p:sp>
      <p:sp>
        <p:nvSpPr>
          <p:cNvPr id="14339" name="Text Box 8"/>
          <p:cNvSpPr txBox="1">
            <a:spLocks noChangeArrowheads="1"/>
          </p:cNvSpPr>
          <p:nvPr/>
        </p:nvSpPr>
        <p:spPr bwMode="auto">
          <a:xfrm>
            <a:off x="2362200" y="1752600"/>
            <a:ext cx="3598863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120 = 2.3.4.5          </a:t>
            </a:r>
          </a:p>
        </p:txBody>
      </p:sp>
      <p:sp>
        <p:nvSpPr>
          <p:cNvPr id="14340" name="Text Box 8"/>
          <p:cNvSpPr txBox="1">
            <a:spLocks noChangeArrowheads="1"/>
          </p:cNvSpPr>
          <p:nvPr/>
        </p:nvSpPr>
        <p:spPr bwMode="auto">
          <a:xfrm>
            <a:off x="2362200" y="2132013"/>
            <a:ext cx="3598863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306 = 2.3.51          </a:t>
            </a:r>
          </a:p>
        </p:txBody>
      </p: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2362200" y="2513013"/>
            <a:ext cx="3598863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567 = 9</a:t>
            </a:r>
            <a:r>
              <a:rPr lang="en-US" sz="2400" b="1" baseline="30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.7          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304800" y="2819400"/>
            <a:ext cx="8351838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en-US" sz="24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 làm như trên có đúng không ? Hãy sửa lại trong trường hợp An làm không đúng ?</a:t>
            </a:r>
          </a:p>
        </p:txBody>
      </p:sp>
      <p:graphicFrame>
        <p:nvGraphicFramePr>
          <p:cNvPr id="9" name="Group 39"/>
          <p:cNvGraphicFramePr>
            <a:graphicFrameLocks noGrp="1"/>
          </p:cNvGraphicFramePr>
          <p:nvPr/>
        </p:nvGraphicFramePr>
        <p:xfrm>
          <a:off x="304800" y="3810000"/>
          <a:ext cx="8596312" cy="2819400"/>
        </p:xfrm>
        <a:graphic>
          <a:graphicData uri="http://schemas.openxmlformats.org/drawingml/2006/table">
            <a:tbl>
              <a:tblPr/>
              <a:tblGrid>
                <a:gridCol w="3414712"/>
                <a:gridCol w="1143000"/>
                <a:gridCol w="1143000"/>
                <a:gridCol w="28956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tích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Sai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Đúng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Sửa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lại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đúng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 = 2.3.4.5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306 = 2.3.51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567 = 9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.7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</a:tbl>
          </a:graphicData>
        </a:graphic>
      </p:graphicFrame>
      <p:sp>
        <p:nvSpPr>
          <p:cNvPr id="10" name="Text Box 30"/>
          <p:cNvSpPr txBox="1">
            <a:spLocks noChangeArrowheads="1"/>
          </p:cNvSpPr>
          <p:nvPr/>
        </p:nvSpPr>
        <p:spPr bwMode="auto">
          <a:xfrm>
            <a:off x="4003675" y="4662488"/>
            <a:ext cx="720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1" name="Text Box 30"/>
          <p:cNvSpPr txBox="1">
            <a:spLocks noChangeArrowheads="1"/>
          </p:cNvSpPr>
          <p:nvPr/>
        </p:nvSpPr>
        <p:spPr bwMode="auto">
          <a:xfrm>
            <a:off x="4003675" y="5957888"/>
            <a:ext cx="720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2" name="Text Box 30"/>
          <p:cNvSpPr txBox="1">
            <a:spLocks noChangeArrowheads="1"/>
          </p:cNvSpPr>
          <p:nvPr/>
        </p:nvSpPr>
        <p:spPr bwMode="auto">
          <a:xfrm>
            <a:off x="4003675" y="5257800"/>
            <a:ext cx="720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6183313" y="4662488"/>
            <a:ext cx="28082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120 = 2</a:t>
            </a:r>
            <a:r>
              <a:rPr lang="en-US" sz="2800" b="1" baseline="30000">
                <a:solidFill>
                  <a:schemeClr val="bg1"/>
                </a:solidFill>
              </a:rPr>
              <a:t>3</a:t>
            </a:r>
            <a:r>
              <a:rPr lang="en-US" sz="2800" b="1">
                <a:solidFill>
                  <a:schemeClr val="bg1"/>
                </a:solidFill>
              </a:rPr>
              <a:t>.3.5</a:t>
            </a:r>
            <a:r>
              <a:rPr lang="en-US" sz="2800">
                <a:solidFill>
                  <a:schemeClr val="bg1"/>
                </a:solidFill>
              </a:rPr>
              <a:t>        </a:t>
            </a:r>
          </a:p>
        </p:txBody>
      </p:sp>
      <p:sp>
        <p:nvSpPr>
          <p:cNvPr id="16" name="Text Box 33"/>
          <p:cNvSpPr txBox="1">
            <a:spLocks noChangeArrowheads="1"/>
          </p:cNvSpPr>
          <p:nvPr/>
        </p:nvSpPr>
        <p:spPr bwMode="auto">
          <a:xfrm>
            <a:off x="6259513" y="5348288"/>
            <a:ext cx="28082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306 = 2.3</a:t>
            </a:r>
            <a:r>
              <a:rPr lang="en-US" sz="2800" b="1" baseline="30000">
                <a:solidFill>
                  <a:schemeClr val="bg1"/>
                </a:solidFill>
              </a:rPr>
              <a:t>2</a:t>
            </a:r>
            <a:r>
              <a:rPr lang="en-US" sz="2800" b="1">
                <a:solidFill>
                  <a:schemeClr val="bg1"/>
                </a:solidFill>
              </a:rPr>
              <a:t>.17</a:t>
            </a:r>
            <a:r>
              <a:rPr lang="en-US" sz="2800">
                <a:solidFill>
                  <a:schemeClr val="bg1"/>
                </a:solidFill>
              </a:rPr>
              <a:t>          </a:t>
            </a:r>
          </a:p>
        </p:txBody>
      </p:sp>
      <p:sp>
        <p:nvSpPr>
          <p:cNvPr id="17" name="Text Box 35"/>
          <p:cNvSpPr txBox="1">
            <a:spLocks noChangeArrowheads="1"/>
          </p:cNvSpPr>
          <p:nvPr/>
        </p:nvSpPr>
        <p:spPr bwMode="auto">
          <a:xfrm>
            <a:off x="6324600" y="6034088"/>
            <a:ext cx="28082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567 = 3</a:t>
            </a:r>
            <a:r>
              <a:rPr lang="en-US" sz="2800" b="1" baseline="30000">
                <a:solidFill>
                  <a:schemeClr val="bg1"/>
                </a:solidFill>
              </a:rPr>
              <a:t>4</a:t>
            </a:r>
            <a:r>
              <a:rPr lang="en-US" sz="2800" b="1">
                <a:solidFill>
                  <a:schemeClr val="bg1"/>
                </a:solidFill>
              </a:rPr>
              <a:t>.7</a:t>
            </a:r>
            <a:r>
              <a:rPr lang="en-US" sz="2800">
                <a:solidFill>
                  <a:schemeClr val="bg1"/>
                </a:solidFill>
              </a:rPr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38185901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09600" y="3886200"/>
            <a:ext cx="2667000" cy="457200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tập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3.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Cách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viết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nào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sau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đây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được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gọi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phân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tích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120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ra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thừa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nguyên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tố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A.120 = 2.3.4.5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B. 120 = 1.8.15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C. 120 = 2</a:t>
            </a:r>
            <a:r>
              <a:rPr lang="en-US" baseline="30000" dirty="0" smtClean="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.3.5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D.120 = 2.60</a:t>
            </a:r>
          </a:p>
        </p:txBody>
      </p:sp>
    </p:spTree>
    <p:extLst>
      <p:ext uri="{BB962C8B-B14F-4D97-AF65-F5344CB8AC3E}">
        <p14:creationId xmlns:p14="http://schemas.microsoft.com/office/powerpoint/2010/main" val="314863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604</Words>
  <Application>Microsoft Office PowerPoint</Application>
  <PresentationFormat>On-screen Show (4:3)</PresentationFormat>
  <Paragraphs>156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3: H·y ghÐp c¸c sè cét A víi c¸c tÝch ë cét B ®Ó ®­îc kÕt qu¶ ph©n tÝch c¸c sè sau ra thõa sè nguyªn tè?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HuongTV</cp:lastModifiedBy>
  <cp:revision>5</cp:revision>
  <dcterms:created xsi:type="dcterms:W3CDTF">2017-10-11T00:10:49Z</dcterms:created>
  <dcterms:modified xsi:type="dcterms:W3CDTF">2018-01-24T02:36:51Z</dcterms:modified>
</cp:coreProperties>
</file>